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727"/>
    <a:srgbClr val="BBC6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954" autoAdjust="0"/>
  </p:normalViewPr>
  <p:slideViewPr>
    <p:cSldViewPr snapToGrid="0" snapToObjects="1">
      <p:cViewPr>
        <p:scale>
          <a:sx n="156" d="100"/>
          <a:sy n="156" d="100"/>
        </p:scale>
        <p:origin x="-10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98B87C-2B10-7347-A3FC-595623482E72}" type="doc">
      <dgm:prSet loTypeId="urn:microsoft.com/office/officeart/2005/8/layout/radial4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DBFF91E-AE91-A84B-B61E-7499D227EED3}">
      <dgm:prSet phldrT="[Text]"/>
      <dgm:spPr/>
      <dgm:t>
        <a:bodyPr/>
        <a:lstStyle/>
        <a:p>
          <a:r>
            <a:rPr lang="en-US" dirty="0" smtClean="0"/>
            <a:t>Viewing Art</a:t>
          </a:r>
          <a:endParaRPr lang="en-US" dirty="0"/>
        </a:p>
      </dgm:t>
    </dgm:pt>
    <dgm:pt modelId="{6E9BC76B-BE8A-6F47-871A-4AF6B6533A5D}" type="parTrans" cxnId="{97D2884A-80A3-6C41-87E7-E139699FD711}">
      <dgm:prSet/>
      <dgm:spPr/>
      <dgm:t>
        <a:bodyPr/>
        <a:lstStyle/>
        <a:p>
          <a:endParaRPr lang="en-US"/>
        </a:p>
      </dgm:t>
    </dgm:pt>
    <dgm:pt modelId="{1D22263B-DA5D-2643-B4B6-8D0E7B020388}" type="sibTrans" cxnId="{97D2884A-80A3-6C41-87E7-E139699FD711}">
      <dgm:prSet/>
      <dgm:spPr/>
      <dgm:t>
        <a:bodyPr/>
        <a:lstStyle/>
        <a:p>
          <a:endParaRPr lang="en-US"/>
        </a:p>
      </dgm:t>
    </dgm:pt>
    <dgm:pt modelId="{E2955750-9F88-094E-BB38-108E99158AAB}">
      <dgm:prSet phldrT="[Text]"/>
      <dgm:spPr/>
      <dgm:t>
        <a:bodyPr/>
        <a:lstStyle/>
        <a:p>
          <a:r>
            <a:rPr lang="en-US" dirty="0" smtClean="0"/>
            <a:t>Students</a:t>
          </a:r>
          <a:endParaRPr lang="en-US" dirty="0"/>
        </a:p>
      </dgm:t>
    </dgm:pt>
    <dgm:pt modelId="{6D4F849B-D652-864B-97DD-79F2550592E4}" type="parTrans" cxnId="{45F0C6B4-3E65-2140-8089-213D73937260}">
      <dgm:prSet/>
      <dgm:spPr/>
      <dgm:t>
        <a:bodyPr/>
        <a:lstStyle/>
        <a:p>
          <a:endParaRPr lang="en-US"/>
        </a:p>
      </dgm:t>
    </dgm:pt>
    <dgm:pt modelId="{606B40B6-0D89-9042-BC5D-515B08F53EFE}" type="sibTrans" cxnId="{45F0C6B4-3E65-2140-8089-213D73937260}">
      <dgm:prSet/>
      <dgm:spPr/>
      <dgm:t>
        <a:bodyPr/>
        <a:lstStyle/>
        <a:p>
          <a:endParaRPr lang="en-US"/>
        </a:p>
      </dgm:t>
    </dgm:pt>
    <dgm:pt modelId="{F85F9100-5123-0C41-8742-EA773F911BB5}">
      <dgm:prSet phldrT="[Text]"/>
      <dgm:spPr/>
      <dgm:t>
        <a:bodyPr/>
        <a:lstStyle/>
        <a:p>
          <a:r>
            <a:rPr lang="en-US" dirty="0" smtClean="0"/>
            <a:t>Art Enthusiasts</a:t>
          </a:r>
          <a:endParaRPr lang="en-US" dirty="0"/>
        </a:p>
      </dgm:t>
    </dgm:pt>
    <dgm:pt modelId="{8FF4A617-ED23-5C43-B2F9-2AF1CDA9042F}" type="parTrans" cxnId="{B9C46DAD-D86B-2F43-AA28-2D2684E9AD26}">
      <dgm:prSet/>
      <dgm:spPr/>
      <dgm:t>
        <a:bodyPr/>
        <a:lstStyle/>
        <a:p>
          <a:endParaRPr lang="en-US"/>
        </a:p>
      </dgm:t>
    </dgm:pt>
    <dgm:pt modelId="{36F7DA61-6700-544F-B5F1-89670B153856}" type="sibTrans" cxnId="{B9C46DAD-D86B-2F43-AA28-2D2684E9AD26}">
      <dgm:prSet/>
      <dgm:spPr/>
      <dgm:t>
        <a:bodyPr/>
        <a:lstStyle/>
        <a:p>
          <a:endParaRPr lang="en-US"/>
        </a:p>
      </dgm:t>
    </dgm:pt>
    <dgm:pt modelId="{76F0F9E5-3C60-1146-BB50-549FEEB51630}">
      <dgm:prSet phldrT="[Text]"/>
      <dgm:spPr/>
      <dgm:t>
        <a:bodyPr/>
        <a:lstStyle/>
        <a:p>
          <a:r>
            <a:rPr lang="en-US" dirty="0" smtClean="0"/>
            <a:t>General Museum Attendees</a:t>
          </a:r>
          <a:br>
            <a:rPr lang="en-US" dirty="0" smtClean="0"/>
          </a:br>
          <a:r>
            <a:rPr lang="en-US" dirty="0" smtClean="0"/>
            <a:t> (of all ages)</a:t>
          </a:r>
          <a:endParaRPr lang="en-US" dirty="0"/>
        </a:p>
      </dgm:t>
    </dgm:pt>
    <dgm:pt modelId="{C0A29429-EBFE-A847-A9BD-183AFB94964B}" type="parTrans" cxnId="{250BB9B3-1730-DE46-A6DE-5108207634A1}">
      <dgm:prSet/>
      <dgm:spPr/>
      <dgm:t>
        <a:bodyPr/>
        <a:lstStyle/>
        <a:p>
          <a:endParaRPr lang="en-US"/>
        </a:p>
      </dgm:t>
    </dgm:pt>
    <dgm:pt modelId="{2FB3ECCB-73F7-D844-86DA-EC31209FDDB2}" type="sibTrans" cxnId="{250BB9B3-1730-DE46-A6DE-5108207634A1}">
      <dgm:prSet/>
      <dgm:spPr/>
      <dgm:t>
        <a:bodyPr/>
        <a:lstStyle/>
        <a:p>
          <a:endParaRPr lang="en-US"/>
        </a:p>
      </dgm:t>
    </dgm:pt>
    <dgm:pt modelId="{2226E800-3EA6-4042-B28A-507C2F8EA0F7}" type="pres">
      <dgm:prSet presAssocID="{BD98B87C-2B10-7347-A3FC-595623482E72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84E7895-EF86-D341-A548-A780E06C5F81}" type="pres">
      <dgm:prSet presAssocID="{ADBFF91E-AE91-A84B-B61E-7499D227EED3}" presName="centerShape" presStyleLbl="node0" presStyleIdx="0" presStyleCnt="1"/>
      <dgm:spPr/>
      <dgm:t>
        <a:bodyPr/>
        <a:lstStyle/>
        <a:p>
          <a:endParaRPr lang="en-US"/>
        </a:p>
      </dgm:t>
    </dgm:pt>
    <dgm:pt modelId="{FC64449A-9ED8-D64D-AADF-398855290341}" type="pres">
      <dgm:prSet presAssocID="{6D4F849B-D652-864B-97DD-79F2550592E4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47A1328D-9661-614D-B6A1-3FA25DC7423C}" type="pres">
      <dgm:prSet presAssocID="{E2955750-9F88-094E-BB38-108E99158AAB}" presName="node" presStyleLbl="node1" presStyleIdx="0" presStyleCnt="3" custRadScaleRad="113110" custRadScaleInc="-165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A920F8-7560-2E45-BD88-EDAC1096BCD0}" type="pres">
      <dgm:prSet presAssocID="{8FF4A617-ED23-5C43-B2F9-2AF1CDA9042F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82F3C56D-3A6E-4945-A2C0-15213B43331E}" type="pres">
      <dgm:prSet presAssocID="{F85F9100-5123-0C41-8742-EA773F911BB5}" presName="node" presStyleLbl="node1" presStyleIdx="1" presStyleCnt="3" custRadScaleRad="941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9753A4-5AF7-A344-9820-D2207FAA73EF}" type="pres">
      <dgm:prSet presAssocID="{C0A29429-EBFE-A847-A9BD-183AFB94964B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898C5B01-F60F-6943-95A4-4B4AFF4D12A6}" type="pres">
      <dgm:prSet presAssocID="{76F0F9E5-3C60-1146-BB50-549FEEB51630}" presName="node" presStyleLbl="node1" presStyleIdx="2" presStyleCnt="3" custRadScaleRad="115256" custRadScaleInc="178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BB0F376-AE0D-DF40-8383-844C9A9953A8}" type="presOf" srcId="{8FF4A617-ED23-5C43-B2F9-2AF1CDA9042F}" destId="{E0A920F8-7560-2E45-BD88-EDAC1096BCD0}" srcOrd="0" destOrd="0" presId="urn:microsoft.com/office/officeart/2005/8/layout/radial4"/>
    <dgm:cxn modelId="{C159215E-B8AD-1449-8130-DA9076C452F6}" type="presOf" srcId="{C0A29429-EBFE-A847-A9BD-183AFB94964B}" destId="{CE9753A4-5AF7-A344-9820-D2207FAA73EF}" srcOrd="0" destOrd="0" presId="urn:microsoft.com/office/officeart/2005/8/layout/radial4"/>
    <dgm:cxn modelId="{221E286D-6656-2F4E-8999-AC93D2A22FB3}" type="presOf" srcId="{ADBFF91E-AE91-A84B-B61E-7499D227EED3}" destId="{F84E7895-EF86-D341-A548-A780E06C5F81}" srcOrd="0" destOrd="0" presId="urn:microsoft.com/office/officeart/2005/8/layout/radial4"/>
    <dgm:cxn modelId="{A1C32D59-FDB7-9D48-832D-FC7E9A08695A}" type="presOf" srcId="{BD98B87C-2B10-7347-A3FC-595623482E72}" destId="{2226E800-3EA6-4042-B28A-507C2F8EA0F7}" srcOrd="0" destOrd="0" presId="urn:microsoft.com/office/officeart/2005/8/layout/radial4"/>
    <dgm:cxn modelId="{352B1E13-FF27-DB43-84A9-DDE35D4D4141}" type="presOf" srcId="{E2955750-9F88-094E-BB38-108E99158AAB}" destId="{47A1328D-9661-614D-B6A1-3FA25DC7423C}" srcOrd="0" destOrd="0" presId="urn:microsoft.com/office/officeart/2005/8/layout/radial4"/>
    <dgm:cxn modelId="{E2F11E13-2222-9E43-9BBA-30049E358A54}" type="presOf" srcId="{F85F9100-5123-0C41-8742-EA773F911BB5}" destId="{82F3C56D-3A6E-4945-A2C0-15213B43331E}" srcOrd="0" destOrd="0" presId="urn:microsoft.com/office/officeart/2005/8/layout/radial4"/>
    <dgm:cxn modelId="{45F0C6B4-3E65-2140-8089-213D73937260}" srcId="{ADBFF91E-AE91-A84B-B61E-7499D227EED3}" destId="{E2955750-9F88-094E-BB38-108E99158AAB}" srcOrd="0" destOrd="0" parTransId="{6D4F849B-D652-864B-97DD-79F2550592E4}" sibTransId="{606B40B6-0D89-9042-BC5D-515B08F53EFE}"/>
    <dgm:cxn modelId="{250BB9B3-1730-DE46-A6DE-5108207634A1}" srcId="{ADBFF91E-AE91-A84B-B61E-7499D227EED3}" destId="{76F0F9E5-3C60-1146-BB50-549FEEB51630}" srcOrd="2" destOrd="0" parTransId="{C0A29429-EBFE-A847-A9BD-183AFB94964B}" sibTransId="{2FB3ECCB-73F7-D844-86DA-EC31209FDDB2}"/>
    <dgm:cxn modelId="{B9C46DAD-D86B-2F43-AA28-2D2684E9AD26}" srcId="{ADBFF91E-AE91-A84B-B61E-7499D227EED3}" destId="{F85F9100-5123-0C41-8742-EA773F911BB5}" srcOrd="1" destOrd="0" parTransId="{8FF4A617-ED23-5C43-B2F9-2AF1CDA9042F}" sibTransId="{36F7DA61-6700-544F-B5F1-89670B153856}"/>
    <dgm:cxn modelId="{C831B09C-F4F3-3C48-9DD1-08805F66E60F}" type="presOf" srcId="{76F0F9E5-3C60-1146-BB50-549FEEB51630}" destId="{898C5B01-F60F-6943-95A4-4B4AFF4D12A6}" srcOrd="0" destOrd="0" presId="urn:microsoft.com/office/officeart/2005/8/layout/radial4"/>
    <dgm:cxn modelId="{80B36446-72FA-954D-BAD0-0A373F5B92A8}" type="presOf" srcId="{6D4F849B-D652-864B-97DD-79F2550592E4}" destId="{FC64449A-9ED8-D64D-AADF-398855290341}" srcOrd="0" destOrd="0" presId="urn:microsoft.com/office/officeart/2005/8/layout/radial4"/>
    <dgm:cxn modelId="{97D2884A-80A3-6C41-87E7-E139699FD711}" srcId="{BD98B87C-2B10-7347-A3FC-595623482E72}" destId="{ADBFF91E-AE91-A84B-B61E-7499D227EED3}" srcOrd="0" destOrd="0" parTransId="{6E9BC76B-BE8A-6F47-871A-4AF6B6533A5D}" sibTransId="{1D22263B-DA5D-2643-B4B6-8D0E7B020388}"/>
    <dgm:cxn modelId="{EBC9E80E-43F3-FA49-8691-86F2CDC03EFF}" type="presParOf" srcId="{2226E800-3EA6-4042-B28A-507C2F8EA0F7}" destId="{F84E7895-EF86-D341-A548-A780E06C5F81}" srcOrd="0" destOrd="0" presId="urn:microsoft.com/office/officeart/2005/8/layout/radial4"/>
    <dgm:cxn modelId="{BA8034E0-4EFB-7E47-AF62-97E209A06052}" type="presParOf" srcId="{2226E800-3EA6-4042-B28A-507C2F8EA0F7}" destId="{FC64449A-9ED8-D64D-AADF-398855290341}" srcOrd="1" destOrd="0" presId="urn:microsoft.com/office/officeart/2005/8/layout/radial4"/>
    <dgm:cxn modelId="{D492B3E4-53F4-6A4A-9666-D7314EE0F2B9}" type="presParOf" srcId="{2226E800-3EA6-4042-B28A-507C2F8EA0F7}" destId="{47A1328D-9661-614D-B6A1-3FA25DC7423C}" srcOrd="2" destOrd="0" presId="urn:microsoft.com/office/officeart/2005/8/layout/radial4"/>
    <dgm:cxn modelId="{6C5CD46F-C118-A348-A895-7897F2B061A8}" type="presParOf" srcId="{2226E800-3EA6-4042-B28A-507C2F8EA0F7}" destId="{E0A920F8-7560-2E45-BD88-EDAC1096BCD0}" srcOrd="3" destOrd="0" presId="urn:microsoft.com/office/officeart/2005/8/layout/radial4"/>
    <dgm:cxn modelId="{08B6F476-9AC2-1A4A-90AE-74A1D0F64DF0}" type="presParOf" srcId="{2226E800-3EA6-4042-B28A-507C2F8EA0F7}" destId="{82F3C56D-3A6E-4945-A2C0-15213B43331E}" srcOrd="4" destOrd="0" presId="urn:microsoft.com/office/officeart/2005/8/layout/radial4"/>
    <dgm:cxn modelId="{D8B532CF-C265-6D4C-AEDD-4E11B4726343}" type="presParOf" srcId="{2226E800-3EA6-4042-B28A-507C2F8EA0F7}" destId="{CE9753A4-5AF7-A344-9820-D2207FAA73EF}" srcOrd="5" destOrd="0" presId="urn:microsoft.com/office/officeart/2005/8/layout/radial4"/>
    <dgm:cxn modelId="{8801978D-1CF4-984C-B2CF-4CC6006E8CD9}" type="presParOf" srcId="{2226E800-3EA6-4042-B28A-507C2F8EA0F7}" destId="{898C5B01-F60F-6943-95A4-4B4AFF4D12A6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E7895-EF86-D341-A548-A780E06C5F81}">
      <dsp:nvSpPr>
        <dsp:cNvPr id="0" name=""/>
        <dsp:cNvSpPr/>
      </dsp:nvSpPr>
      <dsp:spPr>
        <a:xfrm>
          <a:off x="1276667" y="1036492"/>
          <a:ext cx="868980" cy="86898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Viewing Art</a:t>
          </a:r>
          <a:endParaRPr lang="en-US" sz="1400" kern="1200" dirty="0"/>
        </a:p>
      </dsp:txBody>
      <dsp:txXfrm>
        <a:off x="1403926" y="1163751"/>
        <a:ext cx="614462" cy="614462"/>
      </dsp:txXfrm>
    </dsp:sp>
    <dsp:sp modelId="{FC64449A-9ED8-D64D-AADF-398855290341}">
      <dsp:nvSpPr>
        <dsp:cNvPr id="0" name=""/>
        <dsp:cNvSpPr/>
      </dsp:nvSpPr>
      <dsp:spPr>
        <a:xfrm rot="12305964">
          <a:off x="504874" y="971435"/>
          <a:ext cx="808380" cy="247659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A1328D-9661-614D-B6A1-3FA25DC7423C}">
      <dsp:nvSpPr>
        <dsp:cNvPr id="0" name=""/>
        <dsp:cNvSpPr/>
      </dsp:nvSpPr>
      <dsp:spPr>
        <a:xfrm>
          <a:off x="130275" y="593599"/>
          <a:ext cx="825531" cy="6604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Students</a:t>
          </a:r>
          <a:endParaRPr lang="en-US" sz="1000" kern="1200" dirty="0"/>
        </a:p>
      </dsp:txBody>
      <dsp:txXfrm>
        <a:off x="149618" y="612942"/>
        <a:ext cx="786845" cy="621739"/>
      </dsp:txXfrm>
    </dsp:sp>
    <dsp:sp modelId="{E0A920F8-7560-2E45-BD88-EDAC1096BCD0}">
      <dsp:nvSpPr>
        <dsp:cNvPr id="0" name=""/>
        <dsp:cNvSpPr/>
      </dsp:nvSpPr>
      <dsp:spPr>
        <a:xfrm rot="16200000">
          <a:off x="1409191" y="575547"/>
          <a:ext cx="603932" cy="247659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F3C56D-3A6E-4945-A2C0-15213B43331E}">
      <dsp:nvSpPr>
        <dsp:cNvPr id="0" name=""/>
        <dsp:cNvSpPr/>
      </dsp:nvSpPr>
      <dsp:spPr>
        <a:xfrm>
          <a:off x="1298392" y="67198"/>
          <a:ext cx="825531" cy="6604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Art Enthusiasts</a:t>
          </a:r>
          <a:endParaRPr lang="en-US" sz="1000" kern="1200" dirty="0"/>
        </a:p>
      </dsp:txBody>
      <dsp:txXfrm>
        <a:off x="1317735" y="86541"/>
        <a:ext cx="786845" cy="621739"/>
      </dsp:txXfrm>
    </dsp:sp>
    <dsp:sp modelId="{CE9753A4-5AF7-A344-9820-D2207FAA73EF}">
      <dsp:nvSpPr>
        <dsp:cNvPr id="0" name=""/>
        <dsp:cNvSpPr/>
      </dsp:nvSpPr>
      <dsp:spPr>
        <a:xfrm rot="20143176">
          <a:off x="2114553" y="977630"/>
          <a:ext cx="831507" cy="247659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C5B01-F60F-6943-95A4-4B4AFF4D12A6}">
      <dsp:nvSpPr>
        <dsp:cNvPr id="0" name=""/>
        <dsp:cNvSpPr/>
      </dsp:nvSpPr>
      <dsp:spPr>
        <a:xfrm>
          <a:off x="2496518" y="600288"/>
          <a:ext cx="825531" cy="66042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General Museum Attendees</a:t>
          </a:r>
          <a:br>
            <a:rPr lang="en-US" sz="1000" kern="1200" dirty="0" smtClean="0"/>
          </a:br>
          <a:r>
            <a:rPr lang="en-US" sz="1000" kern="1200" dirty="0" smtClean="0"/>
            <a:t> (of all ages)</a:t>
          </a:r>
          <a:endParaRPr lang="en-US" sz="1000" kern="1200" dirty="0"/>
        </a:p>
      </dsp:txBody>
      <dsp:txXfrm>
        <a:off x="2515861" y="619631"/>
        <a:ext cx="786845" cy="6217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g>
</file>

<file path=ppt/media/image4.pn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30000">
              <a:srgbClr val="FFFFFF"/>
            </a:gs>
            <a:gs pos="100000">
              <a:srgbClr val="BBC6C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6660"/>
            <a:ext cx="7772400" cy="2600540"/>
          </a:xfrm>
        </p:spPr>
        <p:txBody>
          <a:bodyPr>
            <a:noAutofit/>
          </a:bodyPr>
          <a:lstStyle>
            <a:lvl1pPr>
              <a:defRPr sz="6400"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18275"/>
            <a:ext cx="6400800" cy="1220969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 descr="UWlogo_ctr_bw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31" y="5792549"/>
            <a:ext cx="1187278" cy="797456"/>
          </a:xfrm>
          <a:prstGeom prst="rect">
            <a:avLst/>
          </a:prstGeom>
          <a:effectLst>
            <a:outerShdw blurRad="63500" dist="25400" dir="2700000" algn="tl" rotWithShape="0">
              <a:prstClr val="black">
                <a:alpha val="25000"/>
              </a:prstClr>
            </a:outerShdw>
          </a:effectLst>
        </p:spPr>
      </p:pic>
      <p:sp>
        <p:nvSpPr>
          <p:cNvPr id="8" name="Rectangle 7"/>
          <p:cNvSpPr/>
          <p:nvPr userDrawn="1"/>
        </p:nvSpPr>
        <p:spPr>
          <a:xfrm>
            <a:off x="1633067" y="6260333"/>
            <a:ext cx="59433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i="0" dirty="0" smtClean="0">
                <a:solidFill>
                  <a:srgbClr val="272727"/>
                </a:solidFill>
                <a:latin typeface="Gill Sans"/>
                <a:cs typeface="Gill Sans"/>
              </a:rPr>
              <a:t>CS-570</a:t>
            </a:r>
            <a:r>
              <a:rPr lang="en-US" sz="1600" b="0" i="0" baseline="0" dirty="0" smtClean="0">
                <a:solidFill>
                  <a:srgbClr val="272727"/>
                </a:solidFill>
                <a:latin typeface="Gill Sans"/>
                <a:cs typeface="Gill Sans"/>
              </a:rPr>
              <a:t> </a:t>
            </a:r>
            <a:r>
              <a:rPr lang="en-US" sz="1600" b="0" i="0" baseline="0" dirty="0" smtClean="0">
                <a:solidFill>
                  <a:srgbClr val="272727"/>
                </a:solidFill>
                <a:latin typeface="Gill Sans Light"/>
                <a:cs typeface="Gill Sans Light"/>
              </a:rPr>
              <a:t>INTRODUCTION TO HUMAN-COMPUTER INTERACTION</a:t>
            </a:r>
            <a:endParaRPr lang="en-US" sz="1600" b="0" i="0" dirty="0">
              <a:solidFill>
                <a:srgbClr val="272727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1545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2157"/>
          </a:xfrm>
        </p:spPr>
        <p:txBody>
          <a:bodyPr/>
          <a:lstStyle>
            <a:lvl1pPr marL="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1pPr>
            <a:lvl2pPr marL="4572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2pPr>
            <a:lvl3pPr marL="9144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3pPr>
            <a:lvl4pPr marL="13716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4pPr>
            <a:lvl5pPr marL="1828800" indent="0">
              <a:buFontTx/>
              <a:buNone/>
              <a:defRPr b="0" i="0">
                <a:solidFill>
                  <a:srgbClr val="272727"/>
                </a:solidFill>
                <a:latin typeface="Gill Sans Light"/>
                <a:cs typeface="Gill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8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0" i="0">
                <a:latin typeface="Gill Sans Light"/>
                <a:cs typeface="Gill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83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895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chemeClr val="bg1"/>
            </a:gs>
            <a:gs pos="100000">
              <a:srgbClr val="BBC6C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992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72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000" b="0" i="0" kern="1200">
          <a:solidFill>
            <a:srgbClr val="272727"/>
          </a:solidFill>
          <a:latin typeface="Gill Sans Light"/>
          <a:ea typeface="+mj-ea"/>
          <a:cs typeface="Gill Sans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200" b="0" i="0" kern="1200">
          <a:solidFill>
            <a:srgbClr val="272727"/>
          </a:solidFill>
          <a:latin typeface="Gill Sans Light"/>
          <a:ea typeface="+mn-ea"/>
          <a:cs typeface="Gill Sans Light"/>
        </a:defRPr>
      </a:lvl1pPr>
      <a:lvl2pPr marL="457200" indent="0" algn="l" defTabSz="457200" rtl="0" eaLnBrk="1" latinLnBrk="0" hangingPunct="1">
        <a:spcBef>
          <a:spcPct val="20000"/>
        </a:spcBef>
        <a:buFontTx/>
        <a:buNone/>
        <a:defRPr sz="2800" b="0" i="0" kern="1200">
          <a:solidFill>
            <a:srgbClr val="272727"/>
          </a:solidFill>
          <a:latin typeface="Gill Sans Light"/>
          <a:ea typeface="+mn-ea"/>
          <a:cs typeface="Gill Sans Light"/>
        </a:defRPr>
      </a:lvl2pPr>
      <a:lvl3pPr marL="91440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rgbClr val="272727"/>
          </a:solidFill>
          <a:latin typeface="Gill Sans Light"/>
          <a:ea typeface="+mn-ea"/>
          <a:cs typeface="Gill Sans Light"/>
        </a:defRPr>
      </a:lvl3pPr>
      <a:lvl4pPr marL="1371600" indent="0" algn="l" defTabSz="457200" rtl="0" eaLnBrk="1" latinLnBrk="0" hangingPunct="1">
        <a:spcBef>
          <a:spcPct val="20000"/>
        </a:spcBef>
        <a:buFontTx/>
        <a:buNone/>
        <a:defRPr sz="2000" b="0" i="0" kern="1200">
          <a:solidFill>
            <a:srgbClr val="272727"/>
          </a:solidFill>
          <a:latin typeface="Gill Sans Light"/>
          <a:ea typeface="+mn-ea"/>
          <a:cs typeface="Gill Sans Light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2000" b="0" i="0" kern="1200">
          <a:solidFill>
            <a:srgbClr val="272727"/>
          </a:solidFill>
          <a:latin typeface="Gill Sans Light"/>
          <a:ea typeface="+mn-ea"/>
          <a:cs typeface="Gill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11" y="337551"/>
            <a:ext cx="8229600" cy="707941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 smtClean="0">
                <a:latin typeface="Calibri"/>
                <a:cs typeface="Calibri"/>
              </a:rPr>
              <a:t>TEAM EP: </a:t>
            </a:r>
            <a:r>
              <a:rPr lang="en-US" sz="3000" dirty="0">
                <a:latin typeface="Calibri"/>
                <a:cs typeface="Calibri"/>
              </a:rPr>
              <a:t>Liu, </a:t>
            </a:r>
            <a:r>
              <a:rPr lang="en-US" sz="3000" dirty="0" err="1">
                <a:latin typeface="Calibri"/>
                <a:cs typeface="Calibri"/>
              </a:rPr>
              <a:t>Rak-amnouykit</a:t>
            </a:r>
            <a:r>
              <a:rPr lang="en-US" sz="3000" dirty="0">
                <a:latin typeface="Calibri"/>
                <a:cs typeface="Calibri"/>
              </a:rPr>
              <a:t>, Schaumberg, Yuan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411" y="1203158"/>
            <a:ext cx="4689641" cy="5399200"/>
          </a:xfrm>
        </p:spPr>
        <p:txBody>
          <a:bodyPr>
            <a:no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sz="1400" u="sng" dirty="0" smtClean="0">
                <a:latin typeface="Calibri"/>
                <a:cs typeface="Calibri"/>
              </a:rPr>
              <a:t>Purpose:</a:t>
            </a:r>
          </a:p>
          <a:p>
            <a:pPr marL="285750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i="1" dirty="0" smtClean="0">
                <a:latin typeface="Calibri"/>
                <a:cs typeface="Calibri"/>
              </a:rPr>
              <a:t>Given:</a:t>
            </a:r>
            <a:r>
              <a:rPr lang="en-US" sz="1400" dirty="0">
                <a:latin typeface="Calibri"/>
                <a:cs typeface="Calibri"/>
              </a:rPr>
              <a:t> </a:t>
            </a: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Detailed 3D </a:t>
            </a:r>
            <a:r>
              <a:rPr lang="en-US" sz="1400" dirty="0">
                <a:latin typeface="Calibri"/>
                <a:cs typeface="Calibri"/>
              </a:rPr>
              <a:t>recreation of a </a:t>
            </a:r>
            <a:r>
              <a:rPr lang="en-US" sz="1400" dirty="0" smtClean="0">
                <a:latin typeface="Calibri"/>
                <a:cs typeface="Calibri"/>
              </a:rPr>
              <a:t>museum</a:t>
            </a: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Tools:  </a:t>
            </a:r>
          </a:p>
          <a:p>
            <a:pPr marL="1200150" lvl="2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000" dirty="0" smtClean="0">
                <a:latin typeface="Calibri"/>
                <a:cs typeface="Calibri"/>
              </a:rPr>
              <a:t>VR Headset (for visual control)</a:t>
            </a:r>
          </a:p>
          <a:p>
            <a:pPr marL="1200150" lvl="2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000" dirty="0">
                <a:latin typeface="Calibri"/>
                <a:cs typeface="Calibri"/>
              </a:rPr>
              <a:t>P</a:t>
            </a:r>
            <a:r>
              <a:rPr lang="en-US" sz="1000" dirty="0" smtClean="0">
                <a:latin typeface="Calibri"/>
                <a:cs typeface="Calibri"/>
              </a:rPr>
              <a:t>eripheral </a:t>
            </a:r>
            <a:r>
              <a:rPr lang="en-US" sz="1000" dirty="0">
                <a:latin typeface="Calibri"/>
                <a:cs typeface="Calibri"/>
              </a:rPr>
              <a:t>controller </a:t>
            </a:r>
            <a:r>
              <a:rPr lang="en-US" sz="1000" dirty="0" smtClean="0">
                <a:latin typeface="Calibri"/>
                <a:cs typeface="Calibri"/>
              </a:rPr>
              <a:t>( for movement in 3D space)</a:t>
            </a:r>
          </a:p>
          <a:p>
            <a:pPr marL="285750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Product will enable people to visit a museum </a:t>
            </a:r>
            <a:r>
              <a:rPr lang="en-US" sz="1400" dirty="0">
                <a:latin typeface="Calibri"/>
                <a:cs typeface="Calibri"/>
              </a:rPr>
              <a:t>from the comfort of of their </a:t>
            </a:r>
            <a:r>
              <a:rPr lang="en-US" sz="1400" dirty="0" smtClean="0">
                <a:latin typeface="Calibri"/>
                <a:cs typeface="Calibri"/>
              </a:rPr>
              <a:t>homes  </a:t>
            </a:r>
          </a:p>
          <a:p>
            <a:pPr marL="285750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>
                <a:latin typeface="Calibri"/>
                <a:cs typeface="Calibri"/>
              </a:rPr>
              <a:t>E</a:t>
            </a:r>
            <a:r>
              <a:rPr lang="en-US" sz="1400" dirty="0" smtClean="0">
                <a:latin typeface="Calibri"/>
                <a:cs typeface="Calibri"/>
              </a:rPr>
              <a:t>xperience </a:t>
            </a:r>
            <a:r>
              <a:rPr lang="en-US" sz="1400" dirty="0">
                <a:latin typeface="Calibri"/>
                <a:cs typeface="Calibri"/>
              </a:rPr>
              <a:t>exhibits as if they were actually </a:t>
            </a:r>
            <a:r>
              <a:rPr lang="en-US" sz="1400" dirty="0" smtClean="0">
                <a:latin typeface="Calibri"/>
                <a:cs typeface="Calibri"/>
              </a:rPr>
              <a:t>there</a:t>
            </a:r>
          </a:p>
          <a:p>
            <a:pPr marL="285750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For prototyping’s sake tools used were:</a:t>
            </a: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 Google </a:t>
            </a:r>
            <a:r>
              <a:rPr lang="en-US" sz="1400" dirty="0">
                <a:latin typeface="Calibri"/>
                <a:cs typeface="Calibri"/>
              </a:rPr>
              <a:t>Cardboard VR headset with a 3D recreation of the </a:t>
            </a:r>
            <a:r>
              <a:rPr lang="en-US" sz="1400" dirty="0" smtClean="0">
                <a:latin typeface="Calibri"/>
                <a:cs typeface="Calibri"/>
              </a:rPr>
              <a:t>Museum</a:t>
            </a: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endParaRPr lang="en-US" sz="1400" dirty="0">
              <a:latin typeface="Calibri"/>
              <a:cs typeface="Calibri"/>
            </a:endParaRP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endParaRPr lang="en-US" sz="1400" dirty="0" smtClean="0">
              <a:latin typeface="Calibri"/>
              <a:cs typeface="Calibri"/>
            </a:endParaRP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endParaRPr lang="en-US" sz="1400" dirty="0" smtClean="0">
              <a:latin typeface="Calibri"/>
              <a:cs typeface="Calibri"/>
            </a:endParaRPr>
          </a:p>
          <a:p>
            <a:pPr marL="742950" lvl="1" indent="-285750">
              <a:spcBef>
                <a:spcPts val="0"/>
              </a:spcBef>
              <a:spcAft>
                <a:spcPts val="900"/>
              </a:spcAft>
              <a:buFont typeface="Arial"/>
              <a:buChar char="•"/>
            </a:pPr>
            <a:r>
              <a:rPr lang="en-US" sz="1400" dirty="0" smtClean="0">
                <a:latin typeface="Calibri"/>
                <a:cs typeface="Calibri"/>
              </a:rPr>
              <a:t>Xbox </a:t>
            </a:r>
            <a:r>
              <a:rPr lang="en-US" sz="1400" dirty="0">
                <a:latin typeface="Calibri"/>
                <a:cs typeface="Calibri"/>
              </a:rPr>
              <a:t>controller to maneuver our user’s placement in the </a:t>
            </a:r>
            <a:r>
              <a:rPr lang="en-US" sz="1400" dirty="0" smtClean="0">
                <a:latin typeface="Calibri"/>
                <a:cs typeface="Calibri"/>
              </a:rPr>
              <a:t>museum</a:t>
            </a:r>
            <a:endParaRPr lang="en-US" sz="1400" i="1" dirty="0" smtClean="0">
              <a:latin typeface="Calibri"/>
              <a:cs typeface="Calibri"/>
            </a:endParaRPr>
          </a:p>
          <a:p>
            <a:pPr lvl="1">
              <a:spcBef>
                <a:spcPts val="0"/>
              </a:spcBef>
            </a:pPr>
            <a:endParaRPr lang="en-US" sz="1400" dirty="0" smtClean="0">
              <a:latin typeface="Calibri"/>
              <a:cs typeface="Calibri"/>
            </a:endParaRPr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en-US" sz="1400" dirty="0" smtClean="0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3411" y="234532"/>
            <a:ext cx="548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CS-570</a:t>
            </a:r>
            <a:r>
              <a:rPr lang="en-US" sz="1600" b="1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600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INTRODUCTION TO HUMAN-COMPUTER INTERACTION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00579" y="1203158"/>
            <a:ext cx="34691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SETTING: </a:t>
            </a:r>
            <a:r>
              <a:rPr lang="en-US" dirty="0" smtClean="0">
                <a:latin typeface="Calibri"/>
                <a:cs typeface="Calibri"/>
              </a:rPr>
              <a:t>Museums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520" y="1921991"/>
            <a:ext cx="3044434" cy="22833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8" name="Straight Connector 17"/>
          <p:cNvCxnSpPr/>
          <p:nvPr/>
        </p:nvCxnSpPr>
        <p:spPr>
          <a:xfrm>
            <a:off x="283411" y="1045492"/>
            <a:ext cx="85865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google-cardboard-android-virtual-realit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30" y="4731422"/>
            <a:ext cx="1929057" cy="1077700"/>
          </a:xfrm>
          <a:prstGeom prst="rect">
            <a:avLst/>
          </a:prstGeom>
        </p:spPr>
      </p:pic>
      <p:pic>
        <p:nvPicPr>
          <p:cNvPr id="6" name="Picture 5" descr="Xbox-360-S-Controll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804" y="4763986"/>
            <a:ext cx="1144775" cy="93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18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11" y="337551"/>
            <a:ext cx="8229600" cy="707941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 smtClean="0">
                <a:latin typeface="Calibri"/>
                <a:cs typeface="Calibri"/>
              </a:rPr>
              <a:t>TEAM EP: </a:t>
            </a:r>
            <a:r>
              <a:rPr lang="en-US" sz="3000" dirty="0">
                <a:latin typeface="Calibri"/>
                <a:cs typeface="Calibri"/>
              </a:rPr>
              <a:t>Liu, </a:t>
            </a:r>
            <a:r>
              <a:rPr lang="en-US" sz="3000" dirty="0" err="1">
                <a:latin typeface="Calibri"/>
                <a:cs typeface="Calibri"/>
              </a:rPr>
              <a:t>Rak-amnouykit</a:t>
            </a:r>
            <a:r>
              <a:rPr lang="en-US" sz="3000" dirty="0">
                <a:latin typeface="Calibri"/>
                <a:cs typeface="Calibri"/>
              </a:rPr>
              <a:t>, Schaumberg, Yuan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411" y="1203158"/>
            <a:ext cx="4689641" cy="5399200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sz="2000" u="sng" dirty="0" smtClean="0">
                <a:latin typeface="Calibri"/>
                <a:cs typeface="Calibri"/>
              </a:rPr>
              <a:t>Breakdowns: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 smtClean="0">
                <a:latin typeface="Calibri"/>
                <a:cs typeface="Calibri"/>
              </a:rPr>
              <a:t>Patrons wanted </a:t>
            </a:r>
            <a:r>
              <a:rPr lang="en-US" sz="2000" dirty="0">
                <a:latin typeface="Calibri"/>
                <a:cs typeface="Calibri"/>
              </a:rPr>
              <a:t>to </a:t>
            </a:r>
            <a:r>
              <a:rPr lang="en-US" sz="2000" dirty="0" smtClean="0">
                <a:latin typeface="Calibri"/>
                <a:cs typeface="Calibri"/>
              </a:rPr>
              <a:t>stay longer, </a:t>
            </a:r>
            <a:r>
              <a:rPr lang="en-US" sz="2000" dirty="0">
                <a:latin typeface="Calibri"/>
                <a:cs typeface="Calibri"/>
              </a:rPr>
              <a:t>but </a:t>
            </a:r>
            <a:r>
              <a:rPr lang="en-US" sz="2000" dirty="0" smtClean="0">
                <a:latin typeface="Calibri"/>
                <a:cs typeface="Calibri"/>
              </a:rPr>
              <a:t>couldn’t due to schedule conflicts or fatigue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 smtClean="0">
                <a:latin typeface="Calibri"/>
                <a:cs typeface="Calibri"/>
              </a:rPr>
              <a:t>Lack of ability to organize </a:t>
            </a:r>
            <a:r>
              <a:rPr lang="en-US" sz="2000" dirty="0">
                <a:latin typeface="Calibri"/>
                <a:cs typeface="Calibri"/>
              </a:rPr>
              <a:t>a group </a:t>
            </a:r>
            <a:r>
              <a:rPr lang="en-US" sz="2000" dirty="0" smtClean="0">
                <a:latin typeface="Calibri"/>
                <a:cs typeface="Calibri"/>
              </a:rPr>
              <a:t>to visit </a:t>
            </a:r>
            <a:r>
              <a:rPr lang="en-US" sz="2000" dirty="0">
                <a:latin typeface="Calibri"/>
                <a:cs typeface="Calibri"/>
              </a:rPr>
              <a:t>the museum </a:t>
            </a:r>
            <a:r>
              <a:rPr lang="en-US" sz="2000" dirty="0" smtClean="0">
                <a:latin typeface="Calibri"/>
                <a:cs typeface="Calibri"/>
              </a:rPr>
              <a:t>due conflicts</a:t>
            </a:r>
            <a:r>
              <a:rPr lang="en-US" sz="2000" dirty="0">
                <a:latin typeface="Calibri"/>
                <a:cs typeface="Calibri"/>
              </a:rPr>
              <a:t>, over crowding or personal health </a:t>
            </a:r>
            <a:r>
              <a:rPr lang="en-US" sz="2000" dirty="0" smtClean="0">
                <a:latin typeface="Calibri"/>
                <a:cs typeface="Calibri"/>
              </a:rPr>
              <a:t>issues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 smtClean="0">
                <a:latin typeface="Calibri"/>
                <a:cs typeface="Calibri"/>
              </a:rPr>
              <a:t>Potential visitors separated </a:t>
            </a:r>
            <a:r>
              <a:rPr lang="en-US" sz="2000" dirty="0">
                <a:latin typeface="Calibri"/>
                <a:cs typeface="Calibri"/>
              </a:rPr>
              <a:t>by great distances from either each other or the museum, making the visit </a:t>
            </a:r>
            <a:r>
              <a:rPr lang="en-US" sz="2000" dirty="0" smtClean="0">
                <a:latin typeface="Calibri"/>
                <a:cs typeface="Calibri"/>
              </a:rPr>
              <a:t>impossible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3411" y="234532"/>
            <a:ext cx="548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CS-570</a:t>
            </a:r>
            <a:r>
              <a:rPr lang="en-US" sz="1600" b="1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600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INTRODUCTION TO HUMAN-COMPUTER INTERACTION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00579" y="1203158"/>
            <a:ext cx="34691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SETTING: </a:t>
            </a:r>
            <a:r>
              <a:rPr lang="en-US" dirty="0" smtClean="0">
                <a:latin typeface="Calibri"/>
                <a:cs typeface="Calibri"/>
              </a:rPr>
              <a:t>Museums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283411" y="1045492"/>
            <a:ext cx="85865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JudyPfaffWall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401" y="4546900"/>
            <a:ext cx="2740610" cy="2055458"/>
          </a:xfrm>
          <a:prstGeom prst="rect">
            <a:avLst/>
          </a:prstGeom>
          <a:ln w="228600" cap="sq" cmpd="thickThin">
            <a:gradFill flip="none" rotWithShape="1">
              <a:gsLst>
                <a:gs pos="0">
                  <a:schemeClr val="tx1"/>
                </a:gs>
                <a:gs pos="58000">
                  <a:srgbClr val="000000">
                    <a:alpha val="41000"/>
                  </a:srgbClr>
                </a:gs>
                <a:gs pos="79000">
                  <a:srgbClr val="000000">
                    <a:alpha val="39000"/>
                  </a:srgbClr>
                </a:gs>
              </a:gsLst>
              <a:lin ang="0" scaled="1"/>
              <a:tileRect/>
            </a:gra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562542489"/>
              </p:ext>
            </p:extLst>
          </p:nvPr>
        </p:nvGraphicFramePr>
        <p:xfrm>
          <a:off x="5447631" y="2099462"/>
          <a:ext cx="3422316" cy="1905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60023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11" y="337551"/>
            <a:ext cx="8229600" cy="707941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 smtClean="0">
                <a:latin typeface="Calibri"/>
                <a:cs typeface="Calibri"/>
              </a:rPr>
              <a:t>TEAM EP: </a:t>
            </a:r>
            <a:r>
              <a:rPr lang="en-US" sz="3000" dirty="0">
                <a:latin typeface="Calibri"/>
                <a:cs typeface="Calibri"/>
              </a:rPr>
              <a:t>Liu, </a:t>
            </a:r>
            <a:r>
              <a:rPr lang="en-US" sz="3000" dirty="0" err="1">
                <a:latin typeface="Calibri"/>
                <a:cs typeface="Calibri"/>
              </a:rPr>
              <a:t>Rak-amnouykit</a:t>
            </a:r>
            <a:r>
              <a:rPr lang="en-US" sz="3000" dirty="0">
                <a:latin typeface="Calibri"/>
                <a:cs typeface="Calibri"/>
              </a:rPr>
              <a:t>, Schaumberg, Yuan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411" y="1203158"/>
            <a:ext cx="4689641" cy="5399200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sz="2000" u="sng" dirty="0" smtClean="0">
                <a:latin typeface="Calibri"/>
                <a:cs typeface="Calibri"/>
              </a:rPr>
              <a:t>Usage Scenarios: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 smtClean="0">
                <a:latin typeface="Calibri"/>
                <a:cs typeface="Calibri"/>
              </a:rPr>
              <a:t>Enables a class of students to </a:t>
            </a:r>
            <a:r>
              <a:rPr lang="en-US" sz="2000" dirty="0">
                <a:latin typeface="Calibri"/>
                <a:cs typeface="Calibri"/>
              </a:rPr>
              <a:t>visit a museum on their own time from home, at </a:t>
            </a:r>
            <a:r>
              <a:rPr lang="en-US" sz="2000" dirty="0" smtClean="0">
                <a:latin typeface="Calibri"/>
                <a:cs typeface="Calibri"/>
              </a:rPr>
              <a:t>museum(s) potentially </a:t>
            </a:r>
            <a:r>
              <a:rPr lang="en-US" sz="2000" dirty="0">
                <a:latin typeface="Calibri"/>
                <a:cs typeface="Calibri"/>
              </a:rPr>
              <a:t>thousands of miles away.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>
                <a:latin typeface="Calibri"/>
                <a:cs typeface="Calibri"/>
              </a:rPr>
              <a:t>I</a:t>
            </a:r>
            <a:r>
              <a:rPr lang="en-US" sz="2000" dirty="0" smtClean="0">
                <a:latin typeface="Calibri"/>
                <a:cs typeface="Calibri"/>
              </a:rPr>
              <a:t>nteract </a:t>
            </a:r>
            <a:r>
              <a:rPr lang="en-US" sz="2000" dirty="0">
                <a:latin typeface="Calibri"/>
                <a:cs typeface="Calibri"/>
              </a:rPr>
              <a:t>with your friends </a:t>
            </a:r>
            <a:r>
              <a:rPr lang="en-US" sz="2000" dirty="0" smtClean="0">
                <a:latin typeface="Calibri"/>
                <a:cs typeface="Calibri"/>
              </a:rPr>
              <a:t>without </a:t>
            </a:r>
            <a:r>
              <a:rPr lang="en-US" sz="2000" dirty="0">
                <a:latin typeface="Calibri"/>
                <a:cs typeface="Calibri"/>
              </a:rPr>
              <a:t>worrying about </a:t>
            </a:r>
            <a:r>
              <a:rPr lang="en-US" sz="2000" dirty="0" smtClean="0">
                <a:latin typeface="Calibri"/>
                <a:cs typeface="Calibri"/>
              </a:rPr>
              <a:t>scheduled </a:t>
            </a:r>
            <a:r>
              <a:rPr lang="en-US" sz="2000" dirty="0">
                <a:latin typeface="Calibri"/>
                <a:cs typeface="Calibri"/>
              </a:rPr>
              <a:t>hours of a museum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>
                <a:latin typeface="Calibri"/>
                <a:cs typeface="Calibri"/>
              </a:rPr>
              <a:t>Personal </a:t>
            </a:r>
            <a:r>
              <a:rPr lang="en-US" sz="2000" dirty="0" smtClean="0">
                <a:latin typeface="Calibri"/>
                <a:cs typeface="Calibri"/>
              </a:rPr>
              <a:t>enjoyment: never feel </a:t>
            </a:r>
            <a:r>
              <a:rPr lang="en-US" sz="2000" dirty="0">
                <a:latin typeface="Calibri"/>
                <a:cs typeface="Calibri"/>
              </a:rPr>
              <a:t>pressure to move through the </a:t>
            </a:r>
            <a:r>
              <a:rPr lang="en-US" sz="2000" dirty="0" smtClean="0">
                <a:latin typeface="Calibri"/>
                <a:cs typeface="Calibri"/>
              </a:rPr>
              <a:t>museum quickly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Arial"/>
              <a:buChar char="•"/>
            </a:pPr>
            <a:r>
              <a:rPr lang="en-US" sz="2000" dirty="0" smtClean="0">
                <a:latin typeface="Calibri"/>
                <a:cs typeface="Calibri"/>
              </a:rPr>
              <a:t>All </a:t>
            </a:r>
            <a:r>
              <a:rPr lang="en-US" sz="2000" dirty="0">
                <a:latin typeface="Calibri"/>
                <a:cs typeface="Calibri"/>
              </a:rPr>
              <a:t>without having to ever leave the comfort of your own </a:t>
            </a:r>
            <a:r>
              <a:rPr lang="en-US" sz="2000" dirty="0" smtClean="0">
                <a:latin typeface="Calibri"/>
                <a:cs typeface="Calibri"/>
              </a:rPr>
              <a:t>home</a:t>
            </a:r>
            <a:endParaRPr lang="en-US" sz="2000" u="sng" dirty="0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3411" y="234532"/>
            <a:ext cx="548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CS-570</a:t>
            </a:r>
            <a:r>
              <a:rPr lang="en-US" sz="1600" b="1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600" baseline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INTRODUCTION TO HUMAN-COMPUTER INTERACTION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00579" y="1203158"/>
            <a:ext cx="34691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SETTING: </a:t>
            </a:r>
            <a:r>
              <a:rPr lang="en-US" dirty="0" smtClean="0">
                <a:latin typeface="Calibri"/>
                <a:cs typeface="Calibri"/>
              </a:rPr>
              <a:t>Museums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520" y="1921991"/>
            <a:ext cx="3044434" cy="22833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8" name="Straight Connector 17"/>
          <p:cNvCxnSpPr/>
          <p:nvPr/>
        </p:nvCxnSpPr>
        <p:spPr>
          <a:xfrm>
            <a:off x="283411" y="1045492"/>
            <a:ext cx="85865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427" y="4546900"/>
            <a:ext cx="2740610" cy="2055457"/>
          </a:xfrm>
          <a:prstGeom prst="rect">
            <a:avLst/>
          </a:prstGeom>
          <a:ln w="228600" cap="sq" cmpd="thickThin">
            <a:gradFill flip="none" rotWithShape="1">
              <a:gsLst>
                <a:gs pos="0">
                  <a:schemeClr val="tx1"/>
                </a:gs>
                <a:gs pos="58000">
                  <a:srgbClr val="000000">
                    <a:alpha val="41000"/>
                  </a:srgbClr>
                </a:gs>
                <a:gs pos="79000">
                  <a:srgbClr val="000000">
                    <a:alpha val="39000"/>
                  </a:srgbClr>
                </a:gs>
              </a:gsLst>
              <a:lin ang="0" scaled="1"/>
              <a:tileRect/>
            </a:gra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360023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280</Words>
  <Application>Microsoft Macintosh PowerPoint</Application>
  <PresentationFormat>On-screen Show (4:3)</PresentationFormat>
  <Paragraphs>36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TEAM EP: Liu, Rak-amnouykit, Schaumberg, Yuan</vt:lpstr>
      <vt:lpstr>TEAM EP: Liu, Rak-amnouykit, Schaumberg, Yuan</vt:lpstr>
      <vt:lpstr>TEAM EP: Liu, Rak-amnouykit, Schaumberg, Yuan</vt:lpstr>
    </vt:vector>
  </TitlesOfParts>
  <Company>University of Wisconsin-Madison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Bilge Mutlu</dc:creator>
  <cp:lastModifiedBy>Austin Schaumberg</cp:lastModifiedBy>
  <cp:revision>15</cp:revision>
  <dcterms:created xsi:type="dcterms:W3CDTF">2013-02-07T01:58:09Z</dcterms:created>
  <dcterms:modified xsi:type="dcterms:W3CDTF">2017-05-03T14:50:33Z</dcterms:modified>
</cp:coreProperties>
</file>

<file path=docProps/thumbnail.jpeg>
</file>